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85" r:id="rId12"/>
    <p:sldId id="386" r:id="rId13"/>
    <p:sldId id="3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0" d="100"/>
          <a:sy n="90" d="100"/>
        </p:scale>
        <p:origin x="-2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Extended </a:t>
            </a:r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% measurement prediction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zpred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 - beacon(1,1))^2 +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(2) - beacon(2,1))^2);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 - beacon(1,2))^2 +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(2) - beacon(2,2))^2);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 - beacon(1,3))^2 +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(2) - beacon(2,3))^2);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 - beacon(1,4))^2 +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(2) - beacon(2,4))^2)];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% innovation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 = z(:,b) -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zpred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% innovation covariance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S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Jmeas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Jmeas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'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Cw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%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Kalman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gain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K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Jmeas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' * inv(S);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% new state estimate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x(:,b)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K * r;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% new covariance estimate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P(:,:,b) = (eye(3) - K 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Jmeas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Real and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6" descr="ekf_meas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Estimated Position (poor initial state estimate)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" name="Content Placeholder 8" descr="ekf_pos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Estimated Position (good initial state estimate)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Content Placeholder 6" descr="ekf_pos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Mobile Robot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1371600" y="1981200"/>
          <a:ext cx="381000" cy="431800"/>
        </p:xfrm>
        <a:graphic>
          <a:graphicData uri="http://schemas.openxmlformats.org/presentationml/2006/ole">
            <p:oleObj spid="_x0000_s73731" name="Equation" r:id="rId3" imgW="190440" imgH="215640" progId="Equation.3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2895600" y="3048000"/>
          <a:ext cx="254000" cy="355600"/>
        </p:xfrm>
        <a:graphic>
          <a:graphicData uri="http://schemas.openxmlformats.org/presentationml/2006/ole">
            <p:oleObj spid="_x0000_s73732" name="Equation" r:id="rId4" imgW="126720" imgH="177480" progId="Equation.3">
              <p:embed/>
            </p:oleObj>
          </a:graphicData>
        </a:graphic>
      </p:graphicFrame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4216400" y="1295400"/>
          <a:ext cx="355600" cy="457200"/>
        </p:xfrm>
        <a:graphic>
          <a:graphicData uri="http://schemas.openxmlformats.org/presentationml/2006/ole">
            <p:oleObj spid="_x0000_s73733" name="Equation" r:id="rId5" imgW="177480" imgH="22860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1981200" y="3581400"/>
          <a:ext cx="381000" cy="457200"/>
        </p:xfrm>
        <a:graphic>
          <a:graphicData uri="http://schemas.openxmlformats.org/presentationml/2006/ole">
            <p:oleObj spid="_x0000_s73734" name="Equation" r:id="rId6" imgW="190440" imgH="228600" progId="Equation.3">
              <p:embed/>
            </p:oleObj>
          </a:graphicData>
        </a:graphic>
      </p:graphicFrame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228600" y="5727700"/>
          <a:ext cx="431800" cy="431800"/>
        </p:xfrm>
        <a:graphic>
          <a:graphicData uri="http://schemas.openxmlformats.org/presentationml/2006/ole">
            <p:oleObj spid="_x0000_s73735" name="Equation" r:id="rId7" imgW="215640" imgH="215640" progId="Equation.3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>
            <a:off x="685800" y="5715000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>
            <a:off x="794" y="5028406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 rot="-2700000">
            <a:off x="1333500" y="1600200"/>
            <a:ext cx="3124200" cy="2133600"/>
            <a:chOff x="5029200" y="2057400"/>
            <a:chExt cx="3124200" cy="2133600"/>
          </a:xfrm>
        </p:grpSpPr>
        <p:sp>
          <p:nvSpPr>
            <p:cNvPr id="16" name="Rectangle 15"/>
            <p:cNvSpPr/>
            <p:nvPr/>
          </p:nvSpPr>
          <p:spPr>
            <a:xfrm>
              <a:off x="5029200" y="2971800"/>
              <a:ext cx="17526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5867400" y="3429000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6200000">
              <a:off x="5182394" y="2742406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5105400" y="39624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5105400" y="26670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6172200" y="26670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6172200" y="39624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7543800" y="3427412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>
            <a:off x="2667000" y="3427412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2286000" y="3085824"/>
            <a:ext cx="585367" cy="686351"/>
          </a:xfrm>
          <a:custGeom>
            <a:avLst/>
            <a:gdLst>
              <a:gd name="connsiteX0" fmla="*/ 0 w 685800"/>
              <a:gd name="connsiteY0" fmla="*/ 342900 h 685800"/>
              <a:gd name="connsiteX1" fmla="*/ 100433 w 685800"/>
              <a:gd name="connsiteY1" fmla="*/ 100433 h 685800"/>
              <a:gd name="connsiteX2" fmla="*/ 342900 w 685800"/>
              <a:gd name="connsiteY2" fmla="*/ 0 h 685800"/>
              <a:gd name="connsiteX3" fmla="*/ 585367 w 685800"/>
              <a:gd name="connsiteY3" fmla="*/ 100433 h 685800"/>
              <a:gd name="connsiteX4" fmla="*/ 685800 w 685800"/>
              <a:gd name="connsiteY4" fmla="*/ 342900 h 685800"/>
              <a:gd name="connsiteX5" fmla="*/ 585367 w 685800"/>
              <a:gd name="connsiteY5" fmla="*/ 585367 h 685800"/>
              <a:gd name="connsiteX6" fmla="*/ 342900 w 685800"/>
              <a:gd name="connsiteY6" fmla="*/ 685800 h 685800"/>
              <a:gd name="connsiteX7" fmla="*/ 100433 w 685800"/>
              <a:gd name="connsiteY7" fmla="*/ 585367 h 685800"/>
              <a:gd name="connsiteX8" fmla="*/ 0 w 685800"/>
              <a:gd name="connsiteY8" fmla="*/ 342900 h 685800"/>
              <a:gd name="connsiteX0" fmla="*/ 342900 w 685800"/>
              <a:gd name="connsiteY0" fmla="*/ 0 h 685800"/>
              <a:gd name="connsiteX1" fmla="*/ 585367 w 685800"/>
              <a:gd name="connsiteY1" fmla="*/ 100433 h 685800"/>
              <a:gd name="connsiteX2" fmla="*/ 685800 w 685800"/>
              <a:gd name="connsiteY2" fmla="*/ 342900 h 685800"/>
              <a:gd name="connsiteX3" fmla="*/ 585367 w 685800"/>
              <a:gd name="connsiteY3" fmla="*/ 585367 h 685800"/>
              <a:gd name="connsiteX4" fmla="*/ 342900 w 685800"/>
              <a:gd name="connsiteY4" fmla="*/ 685800 h 685800"/>
              <a:gd name="connsiteX5" fmla="*/ 100433 w 685800"/>
              <a:gd name="connsiteY5" fmla="*/ 585367 h 685800"/>
              <a:gd name="connsiteX6" fmla="*/ 0 w 685800"/>
              <a:gd name="connsiteY6" fmla="*/ 342900 h 685800"/>
              <a:gd name="connsiteX7" fmla="*/ 100433 w 685800"/>
              <a:gd name="connsiteY7" fmla="*/ 100433 h 685800"/>
              <a:gd name="connsiteX8" fmla="*/ 434340 w 685800"/>
              <a:gd name="connsiteY8" fmla="*/ 91440 h 685800"/>
              <a:gd name="connsiteX0" fmla="*/ 342900 w 685800"/>
              <a:gd name="connsiteY0" fmla="*/ 91440 h 777240"/>
              <a:gd name="connsiteX1" fmla="*/ 585367 w 685800"/>
              <a:gd name="connsiteY1" fmla="*/ 191873 h 777240"/>
              <a:gd name="connsiteX2" fmla="*/ 685800 w 685800"/>
              <a:gd name="connsiteY2" fmla="*/ 434340 h 777240"/>
              <a:gd name="connsiteX3" fmla="*/ 585367 w 685800"/>
              <a:gd name="connsiteY3" fmla="*/ 676807 h 777240"/>
              <a:gd name="connsiteX4" fmla="*/ 342900 w 685800"/>
              <a:gd name="connsiteY4" fmla="*/ 777240 h 777240"/>
              <a:gd name="connsiteX5" fmla="*/ 100433 w 685800"/>
              <a:gd name="connsiteY5" fmla="*/ 676807 h 777240"/>
              <a:gd name="connsiteX6" fmla="*/ 0 w 685800"/>
              <a:gd name="connsiteY6" fmla="*/ 434340 h 777240"/>
              <a:gd name="connsiteX7" fmla="*/ 100433 w 685800"/>
              <a:gd name="connsiteY7" fmla="*/ 191873 h 777240"/>
              <a:gd name="connsiteX8" fmla="*/ 381000 w 685800"/>
              <a:gd name="connsiteY8" fmla="*/ 91440 h 777240"/>
              <a:gd name="connsiteX0" fmla="*/ 342900 w 685800"/>
              <a:gd name="connsiteY0" fmla="*/ 31507 h 717307"/>
              <a:gd name="connsiteX1" fmla="*/ 585367 w 685800"/>
              <a:gd name="connsiteY1" fmla="*/ 131940 h 717307"/>
              <a:gd name="connsiteX2" fmla="*/ 685800 w 685800"/>
              <a:gd name="connsiteY2" fmla="*/ 374407 h 717307"/>
              <a:gd name="connsiteX3" fmla="*/ 585367 w 685800"/>
              <a:gd name="connsiteY3" fmla="*/ 616874 h 717307"/>
              <a:gd name="connsiteX4" fmla="*/ 342900 w 685800"/>
              <a:gd name="connsiteY4" fmla="*/ 717307 h 717307"/>
              <a:gd name="connsiteX5" fmla="*/ 100433 w 685800"/>
              <a:gd name="connsiteY5" fmla="*/ 616874 h 717307"/>
              <a:gd name="connsiteX6" fmla="*/ 0 w 685800"/>
              <a:gd name="connsiteY6" fmla="*/ 374407 h 717307"/>
              <a:gd name="connsiteX7" fmla="*/ 100433 w 685800"/>
              <a:gd name="connsiteY7" fmla="*/ 131940 h 717307"/>
              <a:gd name="connsiteX8" fmla="*/ 381000 w 685800"/>
              <a:gd name="connsiteY8" fmla="*/ 31507 h 717307"/>
              <a:gd name="connsiteX0" fmla="*/ 342900 w 685800"/>
              <a:gd name="connsiteY0" fmla="*/ 174382 h 860182"/>
              <a:gd name="connsiteX1" fmla="*/ 585367 w 685800"/>
              <a:gd name="connsiteY1" fmla="*/ 274815 h 860182"/>
              <a:gd name="connsiteX2" fmla="*/ 685800 w 685800"/>
              <a:gd name="connsiteY2" fmla="*/ 517282 h 860182"/>
              <a:gd name="connsiteX3" fmla="*/ 585367 w 685800"/>
              <a:gd name="connsiteY3" fmla="*/ 759749 h 860182"/>
              <a:gd name="connsiteX4" fmla="*/ 342900 w 685800"/>
              <a:gd name="connsiteY4" fmla="*/ 860182 h 860182"/>
              <a:gd name="connsiteX5" fmla="*/ 100433 w 685800"/>
              <a:gd name="connsiteY5" fmla="*/ 759749 h 860182"/>
              <a:gd name="connsiteX6" fmla="*/ 0 w 685800"/>
              <a:gd name="connsiteY6" fmla="*/ 517282 h 860182"/>
              <a:gd name="connsiteX7" fmla="*/ 100433 w 685800"/>
              <a:gd name="connsiteY7" fmla="*/ 274815 h 860182"/>
              <a:gd name="connsiteX8" fmla="*/ 381000 w 685800"/>
              <a:gd name="connsiteY8" fmla="*/ 174382 h 860182"/>
              <a:gd name="connsiteX0" fmla="*/ 342900 w 685800"/>
              <a:gd name="connsiteY0" fmla="*/ 250582 h 936382"/>
              <a:gd name="connsiteX1" fmla="*/ 585367 w 685800"/>
              <a:gd name="connsiteY1" fmla="*/ 351015 h 936382"/>
              <a:gd name="connsiteX2" fmla="*/ 685800 w 685800"/>
              <a:gd name="connsiteY2" fmla="*/ 593482 h 936382"/>
              <a:gd name="connsiteX3" fmla="*/ 585367 w 685800"/>
              <a:gd name="connsiteY3" fmla="*/ 835949 h 936382"/>
              <a:gd name="connsiteX4" fmla="*/ 342900 w 685800"/>
              <a:gd name="connsiteY4" fmla="*/ 936382 h 936382"/>
              <a:gd name="connsiteX5" fmla="*/ 100433 w 685800"/>
              <a:gd name="connsiteY5" fmla="*/ 835949 h 936382"/>
              <a:gd name="connsiteX6" fmla="*/ 0 w 685800"/>
              <a:gd name="connsiteY6" fmla="*/ 593482 h 936382"/>
              <a:gd name="connsiteX7" fmla="*/ 100433 w 685800"/>
              <a:gd name="connsiteY7" fmla="*/ 351015 h 936382"/>
              <a:gd name="connsiteX8" fmla="*/ 228600 w 685800"/>
              <a:gd name="connsiteY8" fmla="*/ 174382 h 936382"/>
              <a:gd name="connsiteX0" fmla="*/ 342900 w 685800"/>
              <a:gd name="connsiteY0" fmla="*/ 174382 h 860182"/>
              <a:gd name="connsiteX1" fmla="*/ 585367 w 685800"/>
              <a:gd name="connsiteY1" fmla="*/ 274815 h 860182"/>
              <a:gd name="connsiteX2" fmla="*/ 685800 w 685800"/>
              <a:gd name="connsiteY2" fmla="*/ 517282 h 860182"/>
              <a:gd name="connsiteX3" fmla="*/ 585367 w 685800"/>
              <a:gd name="connsiteY3" fmla="*/ 759749 h 860182"/>
              <a:gd name="connsiteX4" fmla="*/ 342900 w 685800"/>
              <a:gd name="connsiteY4" fmla="*/ 860182 h 860182"/>
              <a:gd name="connsiteX5" fmla="*/ 100433 w 685800"/>
              <a:gd name="connsiteY5" fmla="*/ 759749 h 860182"/>
              <a:gd name="connsiteX6" fmla="*/ 0 w 685800"/>
              <a:gd name="connsiteY6" fmla="*/ 517282 h 860182"/>
              <a:gd name="connsiteX7" fmla="*/ 100433 w 685800"/>
              <a:gd name="connsiteY7" fmla="*/ 274815 h 860182"/>
              <a:gd name="connsiteX8" fmla="*/ 304800 w 685800"/>
              <a:gd name="connsiteY8" fmla="*/ 174382 h 860182"/>
              <a:gd name="connsiteX0" fmla="*/ 342900 w 685800"/>
              <a:gd name="connsiteY0" fmla="*/ 174382 h 860182"/>
              <a:gd name="connsiteX1" fmla="*/ 585367 w 685800"/>
              <a:gd name="connsiteY1" fmla="*/ 274815 h 860182"/>
              <a:gd name="connsiteX2" fmla="*/ 685800 w 685800"/>
              <a:gd name="connsiteY2" fmla="*/ 517282 h 860182"/>
              <a:gd name="connsiteX3" fmla="*/ 585367 w 685800"/>
              <a:gd name="connsiteY3" fmla="*/ 759749 h 860182"/>
              <a:gd name="connsiteX4" fmla="*/ 342900 w 685800"/>
              <a:gd name="connsiteY4" fmla="*/ 860182 h 860182"/>
              <a:gd name="connsiteX5" fmla="*/ 100433 w 685800"/>
              <a:gd name="connsiteY5" fmla="*/ 759749 h 860182"/>
              <a:gd name="connsiteX6" fmla="*/ 0 w 685800"/>
              <a:gd name="connsiteY6" fmla="*/ 517282 h 860182"/>
              <a:gd name="connsiteX7" fmla="*/ 100433 w 685800"/>
              <a:gd name="connsiteY7" fmla="*/ 274815 h 860182"/>
              <a:gd name="connsiteX8" fmla="*/ 304800 w 685800"/>
              <a:gd name="connsiteY8" fmla="*/ 174382 h 860182"/>
              <a:gd name="connsiteX0" fmla="*/ 342900 w 685800"/>
              <a:gd name="connsiteY0" fmla="*/ 551 h 686351"/>
              <a:gd name="connsiteX1" fmla="*/ 585367 w 685800"/>
              <a:gd name="connsiteY1" fmla="*/ 100984 h 686351"/>
              <a:gd name="connsiteX2" fmla="*/ 685800 w 685800"/>
              <a:gd name="connsiteY2" fmla="*/ 343451 h 686351"/>
              <a:gd name="connsiteX3" fmla="*/ 585367 w 685800"/>
              <a:gd name="connsiteY3" fmla="*/ 585918 h 686351"/>
              <a:gd name="connsiteX4" fmla="*/ 342900 w 685800"/>
              <a:gd name="connsiteY4" fmla="*/ 686351 h 686351"/>
              <a:gd name="connsiteX5" fmla="*/ 100433 w 685800"/>
              <a:gd name="connsiteY5" fmla="*/ 585918 h 686351"/>
              <a:gd name="connsiteX6" fmla="*/ 0 w 685800"/>
              <a:gd name="connsiteY6" fmla="*/ 343451 h 686351"/>
              <a:gd name="connsiteX7" fmla="*/ 100433 w 685800"/>
              <a:gd name="connsiteY7" fmla="*/ 100984 h 686351"/>
              <a:gd name="connsiteX8" fmla="*/ 304800 w 685800"/>
              <a:gd name="connsiteY8" fmla="*/ 551 h 686351"/>
              <a:gd name="connsiteX0" fmla="*/ 342900 w 1107211"/>
              <a:gd name="connsiteY0" fmla="*/ 16739 h 702539"/>
              <a:gd name="connsiteX1" fmla="*/ 1066800 w 1107211"/>
              <a:gd name="connsiteY1" fmla="*/ 16739 h 702539"/>
              <a:gd name="connsiteX2" fmla="*/ 585367 w 1107211"/>
              <a:gd name="connsiteY2" fmla="*/ 117172 h 702539"/>
              <a:gd name="connsiteX3" fmla="*/ 685800 w 1107211"/>
              <a:gd name="connsiteY3" fmla="*/ 359639 h 702539"/>
              <a:gd name="connsiteX4" fmla="*/ 585367 w 1107211"/>
              <a:gd name="connsiteY4" fmla="*/ 602106 h 702539"/>
              <a:gd name="connsiteX5" fmla="*/ 342900 w 1107211"/>
              <a:gd name="connsiteY5" fmla="*/ 702539 h 702539"/>
              <a:gd name="connsiteX6" fmla="*/ 100433 w 1107211"/>
              <a:gd name="connsiteY6" fmla="*/ 602106 h 702539"/>
              <a:gd name="connsiteX7" fmla="*/ 0 w 1107211"/>
              <a:gd name="connsiteY7" fmla="*/ 359639 h 702539"/>
              <a:gd name="connsiteX8" fmla="*/ 100433 w 1107211"/>
              <a:gd name="connsiteY8" fmla="*/ 117172 h 702539"/>
              <a:gd name="connsiteX9" fmla="*/ 304800 w 1107211"/>
              <a:gd name="connsiteY9" fmla="*/ 16739 h 702539"/>
              <a:gd name="connsiteX0" fmla="*/ 342900 w 1096239"/>
              <a:gd name="connsiteY0" fmla="*/ 152400 h 838200"/>
              <a:gd name="connsiteX1" fmla="*/ 762000 w 1096239"/>
              <a:gd name="connsiteY1" fmla="*/ 0 h 838200"/>
              <a:gd name="connsiteX2" fmla="*/ 1066800 w 1096239"/>
              <a:gd name="connsiteY2" fmla="*/ 152400 h 838200"/>
              <a:gd name="connsiteX3" fmla="*/ 585367 w 1096239"/>
              <a:gd name="connsiteY3" fmla="*/ 252833 h 838200"/>
              <a:gd name="connsiteX4" fmla="*/ 685800 w 1096239"/>
              <a:gd name="connsiteY4" fmla="*/ 495300 h 838200"/>
              <a:gd name="connsiteX5" fmla="*/ 585367 w 1096239"/>
              <a:gd name="connsiteY5" fmla="*/ 737767 h 838200"/>
              <a:gd name="connsiteX6" fmla="*/ 342900 w 1096239"/>
              <a:gd name="connsiteY6" fmla="*/ 838200 h 838200"/>
              <a:gd name="connsiteX7" fmla="*/ 100433 w 1096239"/>
              <a:gd name="connsiteY7" fmla="*/ 737767 h 838200"/>
              <a:gd name="connsiteX8" fmla="*/ 0 w 1096239"/>
              <a:gd name="connsiteY8" fmla="*/ 495300 h 838200"/>
              <a:gd name="connsiteX9" fmla="*/ 100433 w 1096239"/>
              <a:gd name="connsiteY9" fmla="*/ 252833 h 838200"/>
              <a:gd name="connsiteX10" fmla="*/ 304800 w 1096239"/>
              <a:gd name="connsiteY10" fmla="*/ 152400 h 838200"/>
              <a:gd name="connsiteX0" fmla="*/ 762000 w 1096239"/>
              <a:gd name="connsiteY0" fmla="*/ 0 h 838200"/>
              <a:gd name="connsiteX1" fmla="*/ 1066800 w 1096239"/>
              <a:gd name="connsiteY1" fmla="*/ 152400 h 838200"/>
              <a:gd name="connsiteX2" fmla="*/ 585367 w 1096239"/>
              <a:gd name="connsiteY2" fmla="*/ 252833 h 838200"/>
              <a:gd name="connsiteX3" fmla="*/ 685800 w 1096239"/>
              <a:gd name="connsiteY3" fmla="*/ 495300 h 838200"/>
              <a:gd name="connsiteX4" fmla="*/ 585367 w 1096239"/>
              <a:gd name="connsiteY4" fmla="*/ 737767 h 838200"/>
              <a:gd name="connsiteX5" fmla="*/ 342900 w 1096239"/>
              <a:gd name="connsiteY5" fmla="*/ 838200 h 838200"/>
              <a:gd name="connsiteX6" fmla="*/ 100433 w 1096239"/>
              <a:gd name="connsiteY6" fmla="*/ 737767 h 838200"/>
              <a:gd name="connsiteX7" fmla="*/ 0 w 1096239"/>
              <a:gd name="connsiteY7" fmla="*/ 495300 h 838200"/>
              <a:gd name="connsiteX8" fmla="*/ 100433 w 1096239"/>
              <a:gd name="connsiteY8" fmla="*/ 252833 h 838200"/>
              <a:gd name="connsiteX9" fmla="*/ 304800 w 1096239"/>
              <a:gd name="connsiteY9" fmla="*/ 152400 h 838200"/>
              <a:gd name="connsiteX0" fmla="*/ 1066800 w 1066800"/>
              <a:gd name="connsiteY0" fmla="*/ 551 h 686351"/>
              <a:gd name="connsiteX1" fmla="*/ 585367 w 1066800"/>
              <a:gd name="connsiteY1" fmla="*/ 100984 h 686351"/>
              <a:gd name="connsiteX2" fmla="*/ 685800 w 1066800"/>
              <a:gd name="connsiteY2" fmla="*/ 343451 h 686351"/>
              <a:gd name="connsiteX3" fmla="*/ 585367 w 1066800"/>
              <a:gd name="connsiteY3" fmla="*/ 585918 h 686351"/>
              <a:gd name="connsiteX4" fmla="*/ 342900 w 1066800"/>
              <a:gd name="connsiteY4" fmla="*/ 686351 h 686351"/>
              <a:gd name="connsiteX5" fmla="*/ 100433 w 1066800"/>
              <a:gd name="connsiteY5" fmla="*/ 585918 h 686351"/>
              <a:gd name="connsiteX6" fmla="*/ 0 w 1066800"/>
              <a:gd name="connsiteY6" fmla="*/ 343451 h 686351"/>
              <a:gd name="connsiteX7" fmla="*/ 100433 w 1066800"/>
              <a:gd name="connsiteY7" fmla="*/ 100984 h 686351"/>
              <a:gd name="connsiteX8" fmla="*/ 304800 w 1066800"/>
              <a:gd name="connsiteY8" fmla="*/ 551 h 686351"/>
              <a:gd name="connsiteX0" fmla="*/ 585367 w 685800"/>
              <a:gd name="connsiteY0" fmla="*/ 100984 h 686351"/>
              <a:gd name="connsiteX1" fmla="*/ 685800 w 685800"/>
              <a:gd name="connsiteY1" fmla="*/ 343451 h 686351"/>
              <a:gd name="connsiteX2" fmla="*/ 585367 w 685800"/>
              <a:gd name="connsiteY2" fmla="*/ 585918 h 686351"/>
              <a:gd name="connsiteX3" fmla="*/ 342900 w 685800"/>
              <a:gd name="connsiteY3" fmla="*/ 686351 h 686351"/>
              <a:gd name="connsiteX4" fmla="*/ 100433 w 685800"/>
              <a:gd name="connsiteY4" fmla="*/ 585918 h 686351"/>
              <a:gd name="connsiteX5" fmla="*/ 0 w 685800"/>
              <a:gd name="connsiteY5" fmla="*/ 343451 h 686351"/>
              <a:gd name="connsiteX6" fmla="*/ 100433 w 685800"/>
              <a:gd name="connsiteY6" fmla="*/ 100984 h 686351"/>
              <a:gd name="connsiteX7" fmla="*/ 304800 w 685800"/>
              <a:gd name="connsiteY7" fmla="*/ 551 h 686351"/>
              <a:gd name="connsiteX0" fmla="*/ 685800 w 685800"/>
              <a:gd name="connsiteY0" fmla="*/ 343451 h 686351"/>
              <a:gd name="connsiteX1" fmla="*/ 585367 w 685800"/>
              <a:gd name="connsiteY1" fmla="*/ 585918 h 686351"/>
              <a:gd name="connsiteX2" fmla="*/ 342900 w 685800"/>
              <a:gd name="connsiteY2" fmla="*/ 686351 h 686351"/>
              <a:gd name="connsiteX3" fmla="*/ 100433 w 685800"/>
              <a:gd name="connsiteY3" fmla="*/ 585918 h 686351"/>
              <a:gd name="connsiteX4" fmla="*/ 0 w 685800"/>
              <a:gd name="connsiteY4" fmla="*/ 343451 h 686351"/>
              <a:gd name="connsiteX5" fmla="*/ 100433 w 685800"/>
              <a:gd name="connsiteY5" fmla="*/ 100984 h 686351"/>
              <a:gd name="connsiteX6" fmla="*/ 304800 w 685800"/>
              <a:gd name="connsiteY6" fmla="*/ 551 h 686351"/>
              <a:gd name="connsiteX0" fmla="*/ 585367 w 585367"/>
              <a:gd name="connsiteY0" fmla="*/ 585918 h 686351"/>
              <a:gd name="connsiteX1" fmla="*/ 342900 w 585367"/>
              <a:gd name="connsiteY1" fmla="*/ 686351 h 686351"/>
              <a:gd name="connsiteX2" fmla="*/ 100433 w 585367"/>
              <a:gd name="connsiteY2" fmla="*/ 585918 h 686351"/>
              <a:gd name="connsiteX3" fmla="*/ 0 w 585367"/>
              <a:gd name="connsiteY3" fmla="*/ 343451 h 686351"/>
              <a:gd name="connsiteX4" fmla="*/ 100433 w 585367"/>
              <a:gd name="connsiteY4" fmla="*/ 100984 h 686351"/>
              <a:gd name="connsiteX5" fmla="*/ 304800 w 585367"/>
              <a:gd name="connsiteY5" fmla="*/ 551 h 686351"/>
              <a:gd name="connsiteX0" fmla="*/ 585367 w 585367"/>
              <a:gd name="connsiteY0" fmla="*/ 585918 h 686351"/>
              <a:gd name="connsiteX1" fmla="*/ 342900 w 585367"/>
              <a:gd name="connsiteY1" fmla="*/ 686351 h 686351"/>
              <a:gd name="connsiteX2" fmla="*/ 100433 w 585367"/>
              <a:gd name="connsiteY2" fmla="*/ 585918 h 686351"/>
              <a:gd name="connsiteX3" fmla="*/ 0 w 585367"/>
              <a:gd name="connsiteY3" fmla="*/ 343451 h 686351"/>
              <a:gd name="connsiteX4" fmla="*/ 100433 w 585367"/>
              <a:gd name="connsiteY4" fmla="*/ 100984 h 686351"/>
              <a:gd name="connsiteX5" fmla="*/ 304800 w 585367"/>
              <a:gd name="connsiteY5" fmla="*/ 551 h 686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367" h="686351">
                <a:moveTo>
                  <a:pt x="585367" y="585918"/>
                </a:moveTo>
                <a:cubicBezTo>
                  <a:pt x="511536" y="614505"/>
                  <a:pt x="433843" y="686351"/>
                  <a:pt x="342900" y="686351"/>
                </a:cubicBezTo>
                <a:cubicBezTo>
                  <a:pt x="251957" y="686351"/>
                  <a:pt x="164739" y="650224"/>
                  <a:pt x="100433" y="585918"/>
                </a:cubicBezTo>
                <a:cubicBezTo>
                  <a:pt x="36127" y="521612"/>
                  <a:pt x="0" y="434394"/>
                  <a:pt x="0" y="343451"/>
                </a:cubicBezTo>
                <a:cubicBezTo>
                  <a:pt x="0" y="252508"/>
                  <a:pt x="49633" y="158134"/>
                  <a:pt x="100433" y="100984"/>
                </a:cubicBezTo>
                <a:cubicBezTo>
                  <a:pt x="151233" y="43834"/>
                  <a:pt x="228396" y="0"/>
                  <a:pt x="304800" y="551"/>
                </a:cubicBezTo>
              </a:path>
            </a:pathLst>
          </a:custGeom>
          <a:noFill/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6807200" y="2717800"/>
          <a:ext cx="1193800" cy="1422400"/>
        </p:xfrm>
        <a:graphic>
          <a:graphicData uri="http://schemas.openxmlformats.org/presentationml/2006/ole">
            <p:oleObj spid="_x0000_s73736" name="Equation" r:id="rId8" imgW="596880" imgH="71100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876800" y="2967335"/>
            <a:ext cx="14688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“state”</a:t>
            </a:r>
          </a:p>
          <a:p>
            <a:pPr algn="ctr"/>
            <a:r>
              <a:rPr lang="en-US" dirty="0" smtClean="0"/>
              <a:t>pose in world</a:t>
            </a:r>
          </a:p>
          <a:p>
            <a:pPr algn="ctr"/>
            <a:r>
              <a:rPr lang="en-US" dirty="0" smtClean="0"/>
              <a:t>coordinates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724400" y="1143000"/>
            <a:ext cx="1706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forward velocity</a:t>
            </a:r>
          </a:p>
          <a:p>
            <a:pPr algn="ctr"/>
            <a:r>
              <a:rPr lang="en-US" dirty="0" smtClean="0"/>
              <a:t>at time k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52400" y="3581400"/>
            <a:ext cx="163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angular velocity</a:t>
            </a:r>
          </a:p>
          <a:p>
            <a:pPr algn="ctr"/>
            <a:r>
              <a:rPr lang="en-US" dirty="0" smtClean="0"/>
              <a:t>at time k</a:t>
            </a:r>
            <a:endParaRPr lang="en-US" dirty="0"/>
          </a:p>
        </p:txBody>
      </p:sp>
      <p:graphicFrame>
        <p:nvGraphicFramePr>
          <p:cNvPr id="73737" name="Object 9"/>
          <p:cNvGraphicFramePr>
            <a:graphicFrameLocks noChangeAspect="1"/>
          </p:cNvGraphicFramePr>
          <p:nvPr/>
        </p:nvGraphicFramePr>
        <p:xfrm>
          <a:off x="6705600" y="4343400"/>
          <a:ext cx="1981200" cy="1422400"/>
        </p:xfrm>
        <a:graphic>
          <a:graphicData uri="http://schemas.openxmlformats.org/presentationml/2006/ole">
            <p:oleObj spid="_x0000_s73737" name="Equation" r:id="rId9" imgW="990360" imgH="711000" progId="Equation.3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737151" y="4572000"/>
            <a:ext cx="18922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“control input”</a:t>
            </a:r>
          </a:p>
          <a:p>
            <a:pPr algn="ctr"/>
            <a:r>
              <a:rPr lang="en-US" dirty="0" smtClean="0"/>
              <a:t>velocities in world</a:t>
            </a:r>
          </a:p>
          <a:p>
            <a:pPr algn="ctr"/>
            <a:r>
              <a:rPr lang="en-US" dirty="0" smtClean="0"/>
              <a:t>coordinates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Plant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assuming time steps of size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forward speed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2921000" y="1905000"/>
          <a:ext cx="3302000" cy="1879600"/>
        </p:xfrm>
        <a:graphic>
          <a:graphicData uri="http://schemas.openxmlformats.org/presentationml/2006/ole">
            <p:oleObj spid="_x0000_s89091" name="Equation" r:id="rId3" imgW="1650960" imgH="939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 the robot can measure the distance to a beacon fixed in space at position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2514600" y="2311400"/>
          <a:ext cx="4114800" cy="1066800"/>
        </p:xfrm>
        <a:graphic>
          <a:graphicData uri="http://schemas.openxmlformats.org/presentationml/2006/ole">
            <p:oleObj spid="_x0000_s90114" name="Equation" r:id="rId3" imgW="2057400" imgH="53316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Matlab</a:t>
            </a:r>
            <a:r>
              <a:rPr lang="en-US" dirty="0" smtClean="0"/>
              <a:t> Simulation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% beacon locations in world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Nbeacon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4;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beacon = [1 9 9 1;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1 1 9 9];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% TRUE STATE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% robot starts at [9 5] facing +y in world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% and travels in a circle of radius 4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Nstates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360;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[0:359] * pi/180;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xtrue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[4*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+ 5;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4*sin(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+ 5;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pi/2];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% TRUE MEASUREMENTS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delta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repmat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(beacon(:), 1, length(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)) 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repmat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xtrue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(1:2,:), 4, 1);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delta = delta .* delta;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ztrue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(sum(delta(1:2,:)));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(sum(delta(3:4,:)));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(sum(delta(5:6,:)));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(sum(delta(7:8,:)))];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% NOISY MEASUREMENTS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z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ztrue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+ 0.2*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Nbeacon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Nstates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% plant noise covariance</a:t>
            </a:r>
          </a:p>
          <a:p>
            <a:pPr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Cv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[0.1*0.1 0       0;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0       0.1*0.1 0;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0       0       0.01*0.01];</a:t>
            </a:r>
          </a:p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% measurement noise covariance</a:t>
            </a:r>
          </a:p>
          <a:p>
            <a:pPr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Cw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0.2*0.2*eye(4);</a:t>
            </a:r>
          </a:p>
          <a:p>
            <a:pPr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% EKF ESTIMATION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x = zeros(3,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Nstates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 = zeros(3, 3,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Nstates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% linear velocity (radius * angular velocity)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 = 4 * (2*pi/360);</a:t>
            </a:r>
          </a:p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% initial state and covariance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x(:,1) = [0 0 pi/2]';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P(:,:,1) = eye(3);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for b = 2:Nstates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% the previous time index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a = b - 1;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% individual elements of state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x(1,a);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x(2,a);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thetak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x(3,a);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% predict state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x(:,a) + [V*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thetak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V*sin(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thetak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pi/180];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%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Jacobian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of plant model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Jplant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[1 0 -V*sin(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thetak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0 1  V*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thetak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0 0 1];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% predict state covariance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Ppred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Jplant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* P(:,:,a) 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Jplant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'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Cv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Jacobian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of measurement model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c1 = 1 /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beacon(1,1))^2 +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beacon(2,1))^2);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c2 = 1 /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beacon(1,2))^2 +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beacon(2,2))^2);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c3 = 1 /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beacon(1,3))^2 +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beacon(2,3))^2);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c4 = 1 /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beacon(1,4))^2 +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beacon(2,4))^2);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Jmeas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[c1*(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beacon(1,1))  c1*(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beacon(2,1))  0;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c2*(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beacon(1,2))  c2*(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beacon(2,2))  0;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c3*(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beacon(1,3))  c3*(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beacon(2,3))  0;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c4*(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xk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beacon(1,4))  c4*(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beacon(2,4))  0];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2666</TotalTime>
  <Words>748</Words>
  <Application>Microsoft Office PowerPoint</Application>
  <PresentationFormat>On-screen Show (4:3)</PresentationFormat>
  <Paragraphs>140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Origin</vt:lpstr>
      <vt:lpstr>Equation</vt:lpstr>
      <vt:lpstr>Microsoft Equation 3.0</vt:lpstr>
      <vt:lpstr>Day 22</vt:lpstr>
      <vt:lpstr>Simple Mobile Robot</vt:lpstr>
      <vt:lpstr>Plant Model</vt:lpstr>
      <vt:lpstr>Measurement Model</vt:lpstr>
      <vt:lpstr>Matlab Simulation</vt:lpstr>
      <vt:lpstr>Slide 6</vt:lpstr>
      <vt:lpstr>Slide 7</vt:lpstr>
      <vt:lpstr>Slide 8</vt:lpstr>
      <vt:lpstr>Slide 9</vt:lpstr>
      <vt:lpstr>Slide 10</vt:lpstr>
      <vt:lpstr>Real and Noisy Measurements</vt:lpstr>
      <vt:lpstr>Estimated Position (poor initial state estimate)</vt:lpstr>
      <vt:lpstr>Estimated Position (good initial state estimate)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61</cp:revision>
  <dcterms:created xsi:type="dcterms:W3CDTF">2011-01-07T01:27:12Z</dcterms:created>
  <dcterms:modified xsi:type="dcterms:W3CDTF">2011-03-07T19:13:49Z</dcterms:modified>
</cp:coreProperties>
</file>